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78" r:id="rId6"/>
    <p:sldId id="296" r:id="rId7"/>
    <p:sldId id="279" r:id="rId8"/>
    <p:sldId id="267" r:id="rId9"/>
    <p:sldId id="297" r:id="rId10"/>
    <p:sldId id="270" r:id="rId11"/>
    <p:sldId id="280" r:id="rId12"/>
    <p:sldId id="281" r:id="rId13"/>
    <p:sldId id="282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274" r:id="rId22"/>
    <p:sldId id="290" r:id="rId23"/>
    <p:sldId id="291" r:id="rId24"/>
    <p:sldId id="292" r:id="rId25"/>
    <p:sldId id="293" r:id="rId26"/>
    <p:sldId id="294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2" autoAdjust="0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1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슬라이드를 이동하려면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C312395E-EB98-41FB-9B86-BE273D9C06BB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맑은 고딕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/>
          <a:p>
            <a:pPr algn="r">
              <a:lnSpc>
                <a:spcPct val="100000"/>
              </a:lnSpc>
            </a:pPr>
            <a:fld id="{C7E80D8F-2EE6-4077-A3E5-3DED8229653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0"/>
          <p:cNvSpPr/>
          <p:nvPr/>
        </p:nvSpPr>
        <p:spPr>
          <a:xfrm>
            <a:off x="6708240" y="4149000"/>
            <a:ext cx="5157000" cy="40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김성수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1"/>
          <p:cNvSpPr/>
          <p:nvPr/>
        </p:nvSpPr>
        <p:spPr>
          <a:xfrm>
            <a:off x="0" y="1579680"/>
            <a:ext cx="12190680" cy="218952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2"/>
          <p:cNvSpPr/>
          <p:nvPr/>
        </p:nvSpPr>
        <p:spPr>
          <a:xfrm>
            <a:off x="182880" y="1803600"/>
            <a:ext cx="262800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한국직업능력교육원</a:t>
            </a:r>
            <a:r>
              <a:rPr lang="en-US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시흥</a:t>
            </a:r>
            <a:r>
              <a:rPr lang="en-US" sz="1600" b="1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16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Rectangle 2"/>
          <p:cNvSpPr/>
          <p:nvPr/>
        </p:nvSpPr>
        <p:spPr>
          <a:xfrm>
            <a:off x="0" y="0"/>
            <a:ext cx="1219068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그림 15"/>
          <p:cNvPicPr/>
          <p:nvPr/>
        </p:nvPicPr>
        <p:blipFill>
          <a:blip r:embed="rId3"/>
          <a:stretch/>
        </p:blipFill>
        <p:spPr>
          <a:xfrm>
            <a:off x="14760" y="6348960"/>
            <a:ext cx="1481400" cy="38448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10"/>
          <p:cNvSpPr/>
          <p:nvPr/>
        </p:nvSpPr>
        <p:spPr>
          <a:xfrm>
            <a:off x="10859040" y="-41040"/>
            <a:ext cx="885024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_x278651016" descr="EMB0000378c3f3d"/>
          <p:cNvPicPr/>
          <p:nvPr/>
        </p:nvPicPr>
        <p:blipFill>
          <a:blip r:embed="rId4"/>
          <a:stretch/>
        </p:blipFill>
        <p:spPr>
          <a:xfrm>
            <a:off x="1514520" y="6381360"/>
            <a:ext cx="1178640" cy="374400"/>
          </a:xfrm>
          <a:prstGeom prst="rect">
            <a:avLst/>
          </a:prstGeom>
          <a:ln w="0">
            <a:noFill/>
          </a:ln>
        </p:spPr>
      </p:pic>
      <p:sp>
        <p:nvSpPr>
          <p:cNvPr id="93" name="TextBox 14"/>
          <p:cNvSpPr/>
          <p:nvPr/>
        </p:nvSpPr>
        <p:spPr>
          <a:xfrm>
            <a:off x="4140000" y="2367360"/>
            <a:ext cx="778716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z="4000" b="1" spc="-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비계 전도 체험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0" y="-1800"/>
            <a:ext cx="12190680" cy="336960"/>
          </a:xfrm>
          <a:prstGeom prst="rect">
            <a:avLst/>
          </a:prstGeom>
          <a:solidFill>
            <a:srgbClr val="F5DF4D"/>
          </a:solidFill>
          <a:ln w="0"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591">
                <a:solidFill>
                  <a:srgbClr val="1817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</a:t>
            </a:r>
            <a:r>
              <a:rPr lang="en-US" sz="1600" b="0" strike="noStrike" spc="591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Training</a:t>
            </a:r>
            <a:endParaRPr lang="en-US" sz="16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"/>
          <p:cNvSpPr/>
          <p:nvPr/>
        </p:nvSpPr>
        <p:spPr>
          <a:xfrm>
            <a:off x="110160" y="1700640"/>
            <a:ext cx="11970360" cy="1942920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13752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570540" y="1496880"/>
            <a:ext cx="5039640" cy="4610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RemovePlateInteractable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오브젝트에 두 개의 그랩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들어올 수 있도록 설정 후 첫번째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두번째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인터랙터와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상호작용할 수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있도록함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ProcessInteractable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override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 업데이트 동안 해당 상호작용 내용이 실행되도록 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들어왔을 때 상호작용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계속 바라보도록 설정하여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움직임을 따라 오브젝트가 회전함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잡기 동작에선 손등이 위로 가게 잡기 때문에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바라보는 축은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되어야 함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위치를 기준으로 회전 시켜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두번째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보도록 수정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잡기 및 제거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BF8E8-E49A-CB5D-7D8C-A4CEBC8B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0" y="1845000"/>
            <a:ext cx="5940310" cy="36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615309" y="2166850"/>
            <a:ext cx="5039640" cy="40566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DOtween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  <a:p>
            <a:pPr>
              <a:lnSpc>
                <a:spcPct val="100000"/>
              </a:lnSpc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회전의 기준점이 되는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empty object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후 해당 오브젝트의 포지션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로테이션 값을 따라 움직이도록 설정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SetDelay</a:t>
            </a: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각 움직임이 순차적으로 진행되도록 설정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SetEase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추락 후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바운스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추락 중 줄에 걸리는 디테일 설정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전도 추락 애니메이션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0CAC4-E2D9-BE85-84D9-35BC16ED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" y="1996632"/>
            <a:ext cx="5838057" cy="39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55960" y="285122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187731" y="1750988"/>
            <a:ext cx="5309567" cy="42564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Interactable</a:t>
            </a: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안전장구 </a:t>
            </a:r>
            <a:r>
              <a:rPr lang="ko-KR" altLang="en-US" sz="14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프리팹에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Grab Interactable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머리와 몸체 착용될 부분에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Interactor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범위에 들어간 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Interactable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오브젝트를 자신의 어태치 포인트로 재위치 시킴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 프로세스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컨트롤러로 잡는다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Grab Interactor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어태치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포인트로 재위치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 부분에 갖다 댄다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(Socket Interactor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triggerenter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인식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손을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놓는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(Socket Interactor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어태치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포인트로 재위치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안전장구 착용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E75A8-844D-1D58-EF3A-80B75166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1" y="1596279"/>
            <a:ext cx="4057731" cy="2231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5744B-03D7-7016-2974-0E177696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0" y="4131308"/>
            <a:ext cx="4057731" cy="2274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272BFA-C85F-DDAF-7580-FA0D0D0E8869}"/>
              </a:ext>
            </a:extLst>
          </p:cNvPr>
          <p:cNvSpPr txBox="1"/>
          <p:nvPr/>
        </p:nvSpPr>
        <p:spPr>
          <a:xfrm>
            <a:off x="1057453" y="6412335"/>
            <a:ext cx="13144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화면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E5DBD-CE0C-D9FA-4F11-2C1F6E83E4D0}"/>
              </a:ext>
            </a:extLst>
          </p:cNvPr>
          <p:cNvSpPr txBox="1"/>
          <p:nvPr/>
        </p:nvSpPr>
        <p:spPr>
          <a:xfrm>
            <a:off x="1057453" y="3811649"/>
            <a:ext cx="13144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에디터 화면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83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리스트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3633C3-EE00-56FB-FEFC-F8EE5496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30140"/>
              </p:ext>
            </p:extLst>
          </p:nvPr>
        </p:nvGraphicFramePr>
        <p:xfrm>
          <a:off x="1179000" y="1501691"/>
          <a:ext cx="4790863" cy="504310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2663">
                  <a:extLst>
                    <a:ext uri="{9D8B030D-6E8A-4147-A177-3AD203B41FA5}">
                      <a16:colId xmlns:a16="http://schemas.microsoft.com/office/drawing/2014/main" val="374531906"/>
                    </a:ext>
                  </a:extLst>
                </a:gridCol>
                <a:gridCol w="1709100">
                  <a:extLst>
                    <a:ext uri="{9D8B030D-6E8A-4147-A177-3AD203B41FA5}">
                      <a16:colId xmlns:a16="http://schemas.microsoft.com/office/drawing/2014/main" val="910550392"/>
                    </a:ext>
                  </a:extLst>
                </a:gridCol>
                <a:gridCol w="1709100">
                  <a:extLst>
                    <a:ext uri="{9D8B030D-6E8A-4147-A177-3AD203B41FA5}">
                      <a16:colId xmlns:a16="http://schemas.microsoft.com/office/drawing/2014/main" val="1999166334"/>
                    </a:ext>
                  </a:extLst>
                </a:gridCol>
              </a:tblGrid>
              <a:tr h="268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아트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에셋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 방법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26266"/>
                  </a:ext>
                </a:extLst>
              </a:tr>
              <a:tr h="2170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공사 현장 벽체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3ds Max </a:t>
                      </a:r>
                      <a:r>
                        <a:rPr lang="ko-KR" altLang="en-US" sz="1000" u="none" strike="noStrike" dirty="0">
                          <a:effectLst/>
                        </a:rPr>
                        <a:t>이용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186198845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천장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44120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18671"/>
                  </a:ext>
                </a:extLst>
              </a:tr>
              <a:tr h="21704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대형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프랍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 더미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5719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파이프 더미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7725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방진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방음 천막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Unity asset store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ko-KR" altLang="en-US" sz="1000" u="none" strike="noStrike" dirty="0">
                          <a:effectLst/>
                        </a:rPr>
                        <a:t>다운로드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11179066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76662"/>
                  </a:ext>
                </a:extLst>
              </a:tr>
              <a:tr h="21704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소형 </a:t>
                      </a:r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프랍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스포트라이트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URP Sample asset </a:t>
                      </a:r>
                      <a:r>
                        <a:rPr lang="ko-KR" altLang="en-US" sz="1000" u="none" strike="noStrike" dirty="0">
                          <a:effectLst/>
                        </a:rPr>
                        <a:t>활용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5649307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공구 상자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3025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3793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드럼통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Free resource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103127328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파이프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3ds Max </a:t>
                      </a:r>
                      <a:r>
                        <a:rPr lang="ko-KR" altLang="en-US" sz="1000" u="none" strike="noStrike" dirty="0">
                          <a:effectLst/>
                        </a:rPr>
                        <a:t>이용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381878431"/>
                  </a:ext>
                </a:extLst>
              </a:tr>
              <a:tr h="217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인터렉션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오브젝트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784859"/>
                  </a:ext>
                </a:extLst>
              </a:tr>
              <a:tr h="217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HDRI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HDRI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Free resource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169363749"/>
                  </a:ext>
                </a:extLst>
              </a:tr>
              <a:tr h="21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UI 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이미지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UI </a:t>
                      </a:r>
                      <a:r>
                        <a:rPr lang="ko-KR" altLang="en-US" sz="1000" u="none" strike="noStrike">
                          <a:effectLst/>
                        </a:rPr>
                        <a:t>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90730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OK </a:t>
                      </a:r>
                      <a:r>
                        <a:rPr lang="ko-KR" altLang="en-US" sz="1000" u="none" strike="noStrike">
                          <a:effectLst/>
                        </a:rPr>
                        <a:t>버튼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64720"/>
                  </a:ext>
                </a:extLst>
              </a:tr>
              <a:tr h="21704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오디오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음성 안내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Papago </a:t>
                      </a:r>
                      <a:r>
                        <a:rPr lang="ko-KR" altLang="en-US" sz="1000" u="none" strike="noStrike">
                          <a:effectLst/>
                        </a:rPr>
                        <a:t>음성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439658188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공사 현장 배경음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Free resource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extLst>
                  <a:ext uri="{0D108BD9-81ED-4DB2-BD59-A6C34878D82A}">
                    <a16:rowId xmlns:a16="http://schemas.microsoft.com/office/drawing/2014/main" val="2852924196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버튼 선택음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61739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거푸집 제거 및 적재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4523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비명 소리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34402"/>
                  </a:ext>
                </a:extLst>
              </a:tr>
              <a:tr h="217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안전장구 착용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34" marR="5034" marT="503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6803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CDBD09-753B-8B15-5789-03CBE02A38A7}"/>
              </a:ext>
            </a:extLst>
          </p:cNvPr>
          <p:cNvSpPr/>
          <p:nvPr/>
        </p:nvSpPr>
        <p:spPr>
          <a:xfrm>
            <a:off x="6456152" y="2270269"/>
            <a:ext cx="5115164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벽체 및 주요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인터렉션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오브젝트를 기획 의도에 맞게 자체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천막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드럼통 등 일반적인 규격이 있는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프랍은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기존에 제작된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최대한 활용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협력 업체 제공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오디오는 음향 무료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사이트 자료를 사용했으며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 안내의 경우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Naver Papago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음성 서비스를 녹음해 사용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ds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 벽체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고층 빌딩 공사 현장 중 한 층에 대한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씬으로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 후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최적화를 위해 화면 상에 보이지 않는 부분인 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면은 삭제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 벽체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3252F-8006-271F-BF9B-8CD9C7E0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62" y="1697003"/>
            <a:ext cx="6701637" cy="42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7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천막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작업대 등</a:t>
            </a: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URP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샘플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LOD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들어간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에셋들로서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최적화에 용이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 구조물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37F87-F2E6-CCED-6AFA-DF14BFF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6" y="1788776"/>
            <a:ext cx="6285009" cy="44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3D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유로폼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거푸집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하이폴리곤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 제작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리토폴로지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작업을 통해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수를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60,000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1,500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개로 줄임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노말맵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추출을 통해 표현의 디테일은 최대한 살림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상호작용 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좌표계에 맞도록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y-axis up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방향으로 수정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인터렉션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오브젝트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5B7F76-83BC-5B23-3FFA-C983114D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2" y="1977358"/>
            <a:ext cx="6345577" cy="39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4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안전대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결착 프로세스 추가</a:t>
            </a:r>
          </a:p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 후 작업 안내 단계 진행 전 결착 프로세스 진행</a:t>
            </a:r>
          </a:p>
          <a:p>
            <a:pPr>
              <a:lnSpc>
                <a:spcPct val="100000"/>
              </a:lnSpc>
            </a:pPr>
            <a:endParaRPr lang="ko-KR" altLang="en-US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오른손의 컨트롤러가 안전대로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변경되며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오른쪽 비계 지지대 부분 가이드에 갖다 대면 결착으로 인식 후 진행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제거 시 물리 작용 원복 기능이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작동하지 않았던 점 수정 내용 추가</a:t>
            </a:r>
          </a:p>
          <a:p>
            <a:pPr>
              <a:lnSpc>
                <a:spcPct val="100000"/>
              </a:lnSpc>
            </a:pPr>
            <a:endParaRPr lang="ko-KR" alt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isKinematic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옵션이 활성화되면 잠자기 상태로 들어가 물리 작용을 받지 않음</a:t>
            </a: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ko-KR" altLang="en-US" sz="18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비활성</a:t>
            </a:r>
            <a:r>
              <a:rPr lang="ko-KR" alt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wakeup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깨워야 물리 작용 값이 들어오고 작동됨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버그 수정 및 기능 보완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26A26-ECDF-F3F4-1434-B56041262071}"/>
              </a:ext>
            </a:extLst>
          </p:cNvPr>
          <p:cNvSpPr/>
          <p:nvPr/>
        </p:nvSpPr>
        <p:spPr>
          <a:xfrm>
            <a:off x="1317370" y="2714293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안전대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결착 프로세스 이미지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15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제공된 이미지를 사용 임시 이미지 대체함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셰이더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옵션 수정을 통해 우선 순위로 렌더링 되도록 수정하여 다른 오브젝트에 의해 가려지지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않도록함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b="1" strike="noStrike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26A26-ECDF-F3F4-1434-B56041262071}"/>
              </a:ext>
            </a:extLst>
          </p:cNvPr>
          <p:cNvSpPr/>
          <p:nvPr/>
        </p:nvSpPr>
        <p:spPr>
          <a:xfrm>
            <a:off x="1317370" y="2714293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이미지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38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 버전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 무료 공유 사이트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파파고를 이용해 안내 음성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오디오 매니저를 만들어 하나의 오디오 소스를 통해 재생될 수 있도록 관리함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46D7C80-BB4C-6038-6862-955C47586987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오디오 추가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26A26-ECDF-F3F4-1434-B56041262071}"/>
              </a:ext>
            </a:extLst>
          </p:cNvPr>
          <p:cNvSpPr/>
          <p:nvPr/>
        </p:nvSpPr>
        <p:spPr>
          <a:xfrm>
            <a:off x="1317370" y="2714293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이미지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14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39597"/>
            </a:gs>
            <a:gs pos="100000">
              <a:srgbClr val="939597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5"/>
          <p:cNvPicPr/>
          <p:nvPr/>
        </p:nvPicPr>
        <p:blipFill>
          <a:blip r:embed="rId2"/>
          <a:stretch/>
        </p:blipFill>
        <p:spPr>
          <a:xfrm flipH="1">
            <a:off x="5233320" y="0"/>
            <a:ext cx="394560" cy="6856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6"/>
          <p:cNvSpPr/>
          <p:nvPr/>
        </p:nvSpPr>
        <p:spPr>
          <a:xfrm>
            <a:off x="6296400" y="1486080"/>
            <a:ext cx="3671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6296400" y="2554200"/>
            <a:ext cx="5291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6296400" y="3622320"/>
            <a:ext cx="447876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296400" y="4690440"/>
            <a:ext cx="320364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sz="28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평가 의견</a:t>
            </a:r>
            <a:endParaRPr lang="en-US" sz="2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3"/>
          <p:cNvSpPr/>
          <p:nvPr/>
        </p:nvSpPr>
        <p:spPr>
          <a:xfrm>
            <a:off x="0" y="0"/>
            <a:ext cx="5230440" cy="685656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000" b="0" strike="noStrike" spc="-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시작 안내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F4CD3-80C7-17FD-6CF6-7EAADA4F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5" y="1611781"/>
            <a:ext cx="5812009" cy="4104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4B06E8-7AA7-7220-FA09-4549358E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19" y="1611780"/>
            <a:ext cx="5454384" cy="41046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제거 작업 안내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2AD66A-9F94-D02D-2794-FDADAC28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2" y="1751363"/>
            <a:ext cx="5677212" cy="3885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5C0ECA-8C9F-1757-2839-D3130B1B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1" y="1751363"/>
            <a:ext cx="5449162" cy="38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거푸집 제거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BF66D6-2593-83A6-6134-B4B13341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9" y="1944501"/>
            <a:ext cx="5366696" cy="3466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26B41-107F-168F-33CF-2D81766C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3" y="1944501"/>
            <a:ext cx="5625142" cy="34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추락 사고 발생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C6007-DC32-99AF-A16F-3F24753F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9" y="2047648"/>
            <a:ext cx="5552356" cy="31034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72DBEA-78A7-2427-F795-CB1EE5B6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54" y="2047648"/>
            <a:ext cx="5549673" cy="3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장비 착용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3885B-8291-D70F-4FA9-FADD653E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8" y="2307293"/>
            <a:ext cx="5494073" cy="3073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B849B-EC13-132F-FA2A-982B3824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60" y="2307293"/>
            <a:ext cx="5481942" cy="30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86069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EF12B-11EC-7A05-C682-22623F61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2062579"/>
            <a:ext cx="5569527" cy="3114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CF1C2B-6B6A-2998-71D0-A66FBCB1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45" y="2067801"/>
            <a:ext cx="5550016" cy="31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선 연결선 10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Box 13"/>
          <p:cNvSpPr/>
          <p:nvPr/>
        </p:nvSpPr>
        <p:spPr>
          <a:xfrm>
            <a:off x="1175400" y="313200"/>
            <a:ext cx="213652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4"/>
          <p:cNvSpPr/>
          <p:nvPr/>
        </p:nvSpPr>
        <p:spPr>
          <a:xfrm>
            <a:off x="2232120" y="1080000"/>
            <a:ext cx="7727760" cy="52138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3838"/>
              </a:buClr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br>
              <a:rPr lang="en-US" alt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현장의 비계 전도 추락 사고를 체험해볼 수 있다</a:t>
            </a:r>
            <a:r>
              <a:rPr lang="en-US" altLang="ko-KR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br>
              <a:rPr lang="en-US" altLang="ko-KR" sz="20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공사 현장 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사고를 가상 공간에서 체험해 봄으로써 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위험성을 인지 시키고 안전장구의 사용을 독려할 수 있다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 프로젝트에서 요구되는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VR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프로젝트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함으로써 포트폴리오 및 취업지원 등에 활용하도록 한다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br>
              <a:rPr lang="en-US" altLang="ko-KR" sz="20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 :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Dell Inspiron 11</a:t>
            </a:r>
            <a:r>
              <a:rPr lang="en-US" sz="1600" spc="-151" baseline="14000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 i7 2.50Hz, Oculus Quest2</a:t>
            </a:r>
            <a:b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: </a:t>
            </a:r>
            <a:r>
              <a:rPr lang="en-US" altLang="ko-KR" sz="16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(2021.3.0f1 LTS),  3DS Max 2022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2"/>
          <p:cNvSpPr/>
          <p:nvPr/>
        </p:nvSpPr>
        <p:spPr>
          <a:xfrm>
            <a:off x="228000" y="29675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endParaRPr lang="en-US" sz="40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선 연결선 1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extBox 29"/>
          <p:cNvSpPr/>
          <p:nvPr/>
        </p:nvSpPr>
        <p:spPr>
          <a:xfrm>
            <a:off x="1175400" y="313200"/>
            <a:ext cx="213652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sz="24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직사각형 15"/>
          <p:cNvSpPr/>
          <p:nvPr/>
        </p:nvSpPr>
        <p:spPr>
          <a:xfrm>
            <a:off x="541080" y="1140840"/>
            <a:ext cx="282431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3B3838"/>
              </a:buClr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000" b="1" strike="noStrike" spc="-15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방식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3ds-max-icon">
            <a:extLst>
              <a:ext uri="{FF2B5EF4-FFF2-40B4-BE49-F238E27FC236}">
                <a16:creationId xmlns:a16="http://schemas.microsoft.com/office/drawing/2014/main" id="{EEA8973F-5BA5-8541-8740-6A99083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8" y="2679971"/>
            <a:ext cx="1272459" cy="1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387830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1800" b="0" strike="noStrike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en-US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18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944546" y="285324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 Interaction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Toolkit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Photo Image">
            <a:extLst>
              <a:ext uri="{FF2B5EF4-FFF2-40B4-BE49-F238E27FC236}">
                <a16:creationId xmlns:a16="http://schemas.microsoft.com/office/drawing/2014/main" id="{0667217E-CF65-C749-891F-6D04E896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80" y="2695894"/>
            <a:ext cx="2342963" cy="12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0A171F-BE32-6142-AB65-ABB75A39D2EE}"/>
              </a:ext>
            </a:extLst>
          </p:cNvPr>
          <p:cNvSpPr/>
          <p:nvPr/>
        </p:nvSpPr>
        <p:spPr>
          <a:xfrm>
            <a:off x="3464646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</a:t>
            </a:r>
            <a:endParaRPr lang="en-US" altLang="ko-KR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596D6-678A-9943-97BB-F87D6582B238}"/>
              </a:ext>
            </a:extLst>
          </p:cNvPr>
          <p:cNvSpPr txBox="1"/>
          <p:nvPr/>
        </p:nvSpPr>
        <p:spPr>
          <a:xfrm>
            <a:off x="2141526" y="2748484"/>
            <a:ext cx="1410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FBX</a:t>
            </a:r>
            <a:r>
              <a:rPr lang="ko-KR" altLang="en-US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</a:t>
            </a:r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ko-Kore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자유형 117"/>
          <p:cNvSpPr/>
          <p:nvPr/>
        </p:nvSpPr>
        <p:spPr>
          <a:xfrm>
            <a:off x="2328113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A0875C66-7CBB-6542-BD68-A7CAAC96C1ED}"/>
              </a:ext>
            </a:extLst>
          </p:cNvPr>
          <p:cNvSpPr/>
          <p:nvPr/>
        </p:nvSpPr>
        <p:spPr>
          <a:xfrm>
            <a:off x="5659892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4D0474-1C18-CD42-A789-E65A41E259A0}"/>
              </a:ext>
            </a:extLst>
          </p:cNvPr>
          <p:cNvSpPr/>
          <p:nvPr/>
        </p:nvSpPr>
        <p:spPr>
          <a:xfrm>
            <a:off x="10192047" y="284783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Oculus Quest 2</a:t>
            </a:r>
            <a:endParaRPr lang="en-US" sz="16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F93A1B-1181-954E-AF78-C5B985BB6FE2}"/>
              </a:ext>
            </a:extLst>
          </p:cNvPr>
          <p:cNvSpPr/>
          <p:nvPr/>
        </p:nvSpPr>
        <p:spPr>
          <a:xfrm>
            <a:off x="7258533" y="4721144"/>
            <a:ext cx="4219900" cy="11905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 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</a:t>
            </a:r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en-US" altLang="ko-KR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</a:t>
            </a:r>
            <a:r>
              <a:rPr lang="ko-KR" altLang="en-US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Oculus Quest 2 </a:t>
            </a:r>
            <a:r>
              <a:rPr lang="ko-KR" altLang="en-US" sz="1800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기기를 기반으로 구동되도록 제작</a:t>
            </a:r>
            <a:endParaRPr lang="en-US" altLang="ko-KR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 29">
            <a:extLst>
              <a:ext uri="{FF2B5EF4-FFF2-40B4-BE49-F238E27FC236}">
                <a16:creationId xmlns:a16="http://schemas.microsoft.com/office/drawing/2014/main" id="{36C69C55-AF03-F6C1-238E-2BA72D3B0E6D}"/>
              </a:ext>
            </a:extLst>
          </p:cNvPr>
          <p:cNvSpPr/>
          <p:nvPr/>
        </p:nvSpPr>
        <p:spPr>
          <a:xfrm>
            <a:off x="9034023" y="314061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0897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35"/>
          <p:cNvSpPr/>
          <p:nvPr/>
        </p:nvSpPr>
        <p:spPr>
          <a:xfrm>
            <a:off x="118512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04B18A-D880-F118-2A41-B64D779B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00864"/>
              </p:ext>
            </p:extLst>
          </p:nvPr>
        </p:nvGraphicFramePr>
        <p:xfrm>
          <a:off x="600486" y="1636087"/>
          <a:ext cx="10972788" cy="4734432"/>
        </p:xfrm>
        <a:graphic>
          <a:graphicData uri="http://schemas.openxmlformats.org/drawingml/2006/table">
            <a:tbl>
              <a:tblPr/>
              <a:tblGrid>
                <a:gridCol w="1286131">
                  <a:extLst>
                    <a:ext uri="{9D8B030D-6E8A-4147-A177-3AD203B41FA5}">
                      <a16:colId xmlns:a16="http://schemas.microsoft.com/office/drawing/2014/main" val="95693547"/>
                    </a:ext>
                  </a:extLst>
                </a:gridCol>
                <a:gridCol w="2067578">
                  <a:extLst>
                    <a:ext uri="{9D8B030D-6E8A-4147-A177-3AD203B41FA5}">
                      <a16:colId xmlns:a16="http://schemas.microsoft.com/office/drawing/2014/main" val="352960214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98995708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4454036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39953359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40594594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9717355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0134033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383328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833131408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2345246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0823182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856033576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127819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9726274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0605108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04323949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60877155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9142503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420645012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82065116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1136376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30366487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85480554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3714005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03997453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18934898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4089255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18711461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71588975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564466684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43579137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801231043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667810847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77866762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21029479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2896951230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89693962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254692621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1750135129"/>
                    </a:ext>
                  </a:extLst>
                </a:gridCol>
                <a:gridCol w="195361">
                  <a:extLst>
                    <a:ext uri="{9D8B030D-6E8A-4147-A177-3AD203B41FA5}">
                      <a16:colId xmlns:a16="http://schemas.microsoft.com/office/drawing/2014/main" val="3495728696"/>
                    </a:ext>
                  </a:extLst>
                </a:gridCol>
              </a:tblGrid>
              <a:tr h="4546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내용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Apr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May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38298"/>
                  </a:ext>
                </a:extLst>
              </a:tr>
              <a:tr h="290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49718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28140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 버전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 버전 기능 구현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887651"/>
                  </a:ext>
                </a:extLst>
              </a:tr>
              <a:tr h="4432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아트 </a:t>
                      </a:r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에셋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공사 현장 벽체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86953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구조물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514480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인터렉션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오브젝트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939052"/>
                  </a:ext>
                </a:extLst>
              </a:tr>
              <a:tr h="4432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 버전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 및 기능 보완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248400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12057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추가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6316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정리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작성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42" marR="6042" marT="6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31071"/>
                  </a:ext>
                </a:extLst>
              </a:tr>
            </a:tbl>
          </a:graphicData>
        </a:graphic>
      </p:graphicFrame>
      <p:sp>
        <p:nvSpPr>
          <p:cNvPr id="9" name="TextBox 12">
            <a:extLst>
              <a:ext uri="{FF2B5EF4-FFF2-40B4-BE49-F238E27FC236}">
                <a16:creationId xmlns:a16="http://schemas.microsoft.com/office/drawing/2014/main" id="{AEA98E7F-1BB0-270B-E6F1-CCA4DBCD8C68}"/>
              </a:ext>
            </a:extLst>
          </p:cNvPr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9E14FE2B-FCBF-76CA-1E6B-10F1F3E3D502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타임라인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선 연결선 11">
            <a:extLst>
              <a:ext uri="{FF2B5EF4-FFF2-40B4-BE49-F238E27FC236}">
                <a16:creationId xmlns:a16="http://schemas.microsoft.com/office/drawing/2014/main" id="{1C960FFE-5902-D2C3-FDBA-9766B05495D8}"/>
              </a:ext>
            </a:extLst>
          </p:cNvPr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8714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4883F84F-A4DB-446C-8D24-8D5242159D41}"/>
              </a:ext>
            </a:extLst>
          </p:cNvPr>
          <p:cNvSpPr/>
          <p:nvPr/>
        </p:nvSpPr>
        <p:spPr>
          <a:xfrm>
            <a:off x="723137" y="1842754"/>
            <a:ext cx="1274914" cy="505749"/>
          </a:xfrm>
          <a:prstGeom prst="flowChartTerminator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5C185A4B-19C4-1C66-7C73-D8E69ADCEB91}"/>
              </a:ext>
            </a:extLst>
          </p:cNvPr>
          <p:cNvSpPr/>
          <p:nvPr/>
        </p:nvSpPr>
        <p:spPr>
          <a:xfrm>
            <a:off x="2304412" y="3994901"/>
            <a:ext cx="1696745" cy="649586"/>
          </a:xfrm>
          <a:prstGeom prst="flowChartDecision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 여부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8FB60D8-A106-02F1-792F-77329C45518F}"/>
              </a:ext>
            </a:extLst>
          </p:cNvPr>
          <p:cNvSpPr/>
          <p:nvPr/>
        </p:nvSpPr>
        <p:spPr>
          <a:xfrm>
            <a:off x="3640364" y="3186231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설명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1842534-3CEC-FA98-064F-CD046B80D69B}"/>
              </a:ext>
            </a:extLst>
          </p:cNvPr>
          <p:cNvSpPr/>
          <p:nvPr/>
        </p:nvSpPr>
        <p:spPr>
          <a:xfrm>
            <a:off x="5282677" y="3186231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진행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46E834D6-EC72-7474-72F0-74E59DB0CB40}"/>
              </a:ext>
            </a:extLst>
          </p:cNvPr>
          <p:cNvSpPr/>
          <p:nvPr/>
        </p:nvSpPr>
        <p:spPr>
          <a:xfrm>
            <a:off x="6924990" y="3186230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D54673B9-0E65-B3D7-758A-4E1A17DB4072}"/>
              </a:ext>
            </a:extLst>
          </p:cNvPr>
          <p:cNvSpPr/>
          <p:nvPr/>
        </p:nvSpPr>
        <p:spPr>
          <a:xfrm>
            <a:off x="8567303" y="3186229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발생 안내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F413EA88-A687-ED28-B81C-FD7E0792F059}"/>
              </a:ext>
            </a:extLst>
          </p:cNvPr>
          <p:cNvSpPr/>
          <p:nvPr/>
        </p:nvSpPr>
        <p:spPr>
          <a:xfrm>
            <a:off x="10209616" y="318622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착용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558248A-3AB4-D2E7-795D-50F283C72493}"/>
              </a:ext>
            </a:extLst>
          </p:cNvPr>
          <p:cNvSpPr/>
          <p:nvPr/>
        </p:nvSpPr>
        <p:spPr>
          <a:xfrm>
            <a:off x="723137" y="4066820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현장 접근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EF9679B8-01A7-8283-BCCE-12B0C8447149}"/>
              </a:ext>
            </a:extLst>
          </p:cNvPr>
          <p:cNvSpPr/>
          <p:nvPr/>
        </p:nvSpPr>
        <p:spPr>
          <a:xfrm>
            <a:off x="3640364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 장구 사용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3967A66D-3AB0-5AFA-55DD-0F6A5F09D86C}"/>
              </a:ext>
            </a:extLst>
          </p:cNvPr>
          <p:cNvSpPr/>
          <p:nvPr/>
        </p:nvSpPr>
        <p:spPr>
          <a:xfrm>
            <a:off x="5282677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진행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BEE47231-CD63-F522-8D0E-19980F10C2CD}"/>
              </a:ext>
            </a:extLst>
          </p:cNvPr>
          <p:cNvSpPr/>
          <p:nvPr/>
        </p:nvSpPr>
        <p:spPr>
          <a:xfrm>
            <a:off x="6924990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B58A24C-DA17-C882-63EA-6CF8E8D20844}"/>
              </a:ext>
            </a:extLst>
          </p:cNvPr>
          <p:cNvSpPr/>
          <p:nvPr/>
        </p:nvSpPr>
        <p:spPr>
          <a:xfrm>
            <a:off x="8567303" y="4947408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방지 안내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4BC36EAD-A3B0-A072-A7A5-4AC8014EEE52}"/>
              </a:ext>
            </a:extLst>
          </p:cNvPr>
          <p:cNvSpPr/>
          <p:nvPr/>
        </p:nvSpPr>
        <p:spPr>
          <a:xfrm>
            <a:off x="10208786" y="4949374"/>
            <a:ext cx="1274914" cy="505749"/>
          </a:xfrm>
          <a:prstGeom prst="flowChartTerminator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종료</a:t>
            </a:r>
            <a:endParaRPr lang="en-US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2D4DA23B-DAE8-4517-A74D-CAD9164E7AEB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시나리오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15F11C0-703B-6711-E5B4-240143C82616}"/>
              </a:ext>
            </a:extLst>
          </p:cNvPr>
          <p:cNvCxnSpPr>
            <a:cxnSpLocks/>
            <a:stCxn id="12" idx="2"/>
            <a:endCxn id="54" idx="0"/>
          </p:cNvCxnSpPr>
          <p:nvPr/>
        </p:nvCxnSpPr>
        <p:spPr>
          <a:xfrm>
            <a:off x="1360594" y="2348503"/>
            <a:ext cx="0" cy="23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53A6E6-1C7A-34BD-4B11-62B16FD6C42A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1998051" y="4319694"/>
            <a:ext cx="3063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6AF8253-D733-A826-8A59-964C5A492381}"/>
              </a:ext>
            </a:extLst>
          </p:cNvPr>
          <p:cNvCxnSpPr>
            <a:stCxn id="14" idx="0"/>
            <a:endCxn id="15" idx="1"/>
          </p:cNvCxnSpPr>
          <p:nvPr/>
        </p:nvCxnSpPr>
        <p:spPr>
          <a:xfrm rot="5400000" flipH="1" flipV="1">
            <a:off x="3118677" y="3473215"/>
            <a:ext cx="555795" cy="48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602764E-1CF1-BA68-AA19-AF0EF9557AB3}"/>
              </a:ext>
            </a:extLst>
          </p:cNvPr>
          <p:cNvCxnSpPr>
            <a:stCxn id="14" idx="2"/>
            <a:endCxn id="21" idx="1"/>
          </p:cNvCxnSpPr>
          <p:nvPr/>
        </p:nvCxnSpPr>
        <p:spPr>
          <a:xfrm rot="16200000" flipH="1">
            <a:off x="3118676" y="4678595"/>
            <a:ext cx="555796" cy="48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87A17F-E2AF-E2E3-1404-7404F3989919}"/>
              </a:ext>
            </a:extLst>
          </p:cNvPr>
          <p:cNvCxnSpPr>
            <a:stCxn id="15" idx="3"/>
          </p:cNvCxnSpPr>
          <p:nvPr/>
        </p:nvCxnSpPr>
        <p:spPr>
          <a:xfrm>
            <a:off x="4915278" y="3439106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6669B59-D477-A983-6D98-30A94485768A}"/>
              </a:ext>
            </a:extLst>
          </p:cNvPr>
          <p:cNvCxnSpPr>
            <a:stCxn id="16" idx="3"/>
          </p:cNvCxnSpPr>
          <p:nvPr/>
        </p:nvCxnSpPr>
        <p:spPr>
          <a:xfrm>
            <a:off x="6557591" y="3439106"/>
            <a:ext cx="36739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41E157-04A7-0CF1-D2F5-462F3471490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8199904" y="3439104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2B5703-7A11-236A-C2AF-D3BFC0DE769A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9842217" y="3439103"/>
            <a:ext cx="367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FE1360-E2EC-A815-730D-76A9B489D9C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915278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0159D3-1F8E-7212-EBB6-35BE63D9654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557591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BA78E95-3A42-9486-92AD-9148F1CB550D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8199904" y="5200283"/>
            <a:ext cx="36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4019DFF-6C90-3F27-41A2-763932A1B506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9842217" y="5200283"/>
            <a:ext cx="366569" cy="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FED583F-F577-3237-A36A-40E8F4543032}"/>
              </a:ext>
            </a:extLst>
          </p:cNvPr>
          <p:cNvSpPr txBox="1"/>
          <p:nvPr/>
        </p:nvSpPr>
        <p:spPr>
          <a:xfrm>
            <a:off x="2548208" y="3406164"/>
            <a:ext cx="604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BFE38C-14DA-EFDD-49EF-A3B11226BDE7}"/>
              </a:ext>
            </a:extLst>
          </p:cNvPr>
          <p:cNvSpPr txBox="1"/>
          <p:nvPr/>
        </p:nvSpPr>
        <p:spPr>
          <a:xfrm>
            <a:off x="2548208" y="4922384"/>
            <a:ext cx="604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05AF0A59-B265-99B3-432E-73CF56909334}"/>
              </a:ext>
            </a:extLst>
          </p:cNvPr>
          <p:cNvSpPr/>
          <p:nvPr/>
        </p:nvSpPr>
        <p:spPr>
          <a:xfrm>
            <a:off x="723137" y="3325464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구역 진입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2E846C0D-F4B9-4F9B-ACD2-1C75EA91612F}"/>
              </a:ext>
            </a:extLst>
          </p:cNvPr>
          <p:cNvSpPr/>
          <p:nvPr/>
        </p:nvSpPr>
        <p:spPr>
          <a:xfrm>
            <a:off x="723137" y="2584109"/>
            <a:ext cx="1274914" cy="505749"/>
          </a:xfrm>
          <a:prstGeom prst="flowChartProcess">
            <a:avLst/>
          </a:prstGeom>
          <a:noFill/>
          <a:ln w="28575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2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안내</a:t>
            </a:r>
            <a:endParaRPr lang="en-US" altLang="ko-KR" sz="12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5E9AC6-47EC-AB5A-5497-CD3A3B7CE157}"/>
              </a:ext>
            </a:extLst>
          </p:cNvPr>
          <p:cNvCxnSpPr>
            <a:stCxn id="54" idx="2"/>
            <a:endCxn id="53" idx="0"/>
          </p:cNvCxnSpPr>
          <p:nvPr/>
        </p:nvCxnSpPr>
        <p:spPr>
          <a:xfrm>
            <a:off x="1360594" y="3089858"/>
            <a:ext cx="0" cy="23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9E576B-2177-F580-5273-78F1D53EFFD2}"/>
              </a:ext>
            </a:extLst>
          </p:cNvPr>
          <p:cNvCxnSpPr>
            <a:stCxn id="53" idx="2"/>
            <a:endCxn id="20" idx="0"/>
          </p:cNvCxnSpPr>
          <p:nvPr/>
        </p:nvCxnSpPr>
        <p:spPr>
          <a:xfrm>
            <a:off x="1360594" y="3831213"/>
            <a:ext cx="0" cy="23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8E6E34D-088B-5646-C2F7-6600B0E1A2F5}"/>
              </a:ext>
            </a:extLst>
          </p:cNvPr>
          <p:cNvCxnSpPr>
            <a:stCxn id="19" idx="2"/>
          </p:cNvCxnSpPr>
          <p:nvPr/>
        </p:nvCxnSpPr>
        <p:spPr>
          <a:xfrm rot="5400000">
            <a:off x="7110256" y="582878"/>
            <a:ext cx="627718" cy="6845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7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743503" y="1561123"/>
            <a:ext cx="5290448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40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세팅 순서 및 내용</a:t>
            </a:r>
            <a:endParaRPr lang="en-US" sz="140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 manager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추가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origin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추가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시 카메라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위치값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조정</a:t>
            </a: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Camera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개체로 등록된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Right/left Hand Controller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모델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프리팹은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HandControllerPresence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스크립트를 통해 입력된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컨트롤러 모델을 출력하게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B0705-4535-BBC5-B142-08B3A06D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1790640"/>
            <a:ext cx="6218853" cy="43019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Toolkit 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597472" y="1480622"/>
            <a:ext cx="5290448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HandControllerPresence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 입력 대기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컨트롤러 정보를 저장할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선언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 특성을 가지는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 저장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컨트롤러의 이름 및 정보를 콘솔창에 출력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컨트롤러와 이름이 같은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List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선언된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controllerPrefabs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들어가 있는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 입력 컨트롤러와 이름이 같은 것을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ctrlPrefab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 저장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생성</a:t>
            </a:r>
            <a:b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이름이 같은 </a:t>
            </a:r>
            <a:r>
              <a:rPr lang="ko-KR" altLang="en-US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프리팹이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없을 경우 기본 모델을 </a:t>
            </a:r>
            <a:r>
              <a:rPr lang="en-US" altLang="ko-KR" sz="1400" spc="-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HandController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생성 후 에러 문구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704E6-6953-ED21-3BCD-AC6CBE45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6" y="1480622"/>
            <a:ext cx="5820475" cy="50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 버전 기능 구현</a:t>
            </a:r>
            <a:endParaRPr lang="en-US" altLang="ko-KR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endParaRPr lang="en-US" sz="4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4001393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142065" y="1981890"/>
            <a:ext cx="5529288" cy="11277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존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체험이 시작 되며</a:t>
            </a:r>
          </a:p>
          <a:p>
            <a:pPr>
              <a:lnSpc>
                <a:spcPct val="100000"/>
              </a:lnSpc>
            </a:pPr>
            <a:endParaRPr lang="ko-KR" alt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안내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hand controller 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collider trigger enter</a:t>
            </a:r>
            <a:r>
              <a:rPr lang="ko-KR" altLang="en-US" sz="1400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 다음 단계로 진행 되는 방식으로 구성됨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44A31506-A761-7F07-EFEB-BB2EED8713E3}"/>
              </a:ext>
            </a:extLst>
          </p:cNvPr>
          <p:cNvSpPr/>
          <p:nvPr/>
        </p:nvSpPr>
        <p:spPr>
          <a:xfrm>
            <a:off x="835560" y="1092632"/>
            <a:ext cx="82548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en-US" altLang="ko-KR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단계별 진행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1F18E-DEC0-EAD1-38F7-088B303C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65" y="3631001"/>
            <a:ext cx="5529288" cy="2776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4E745C-8DA9-9EED-89AD-ABB01DB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2" y="1648710"/>
            <a:ext cx="5231825" cy="4759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2966</TotalTime>
  <Words>1629</Words>
  <Application>Microsoft Office PowerPoint</Application>
  <PresentationFormat>와이드스크린</PresentationFormat>
  <Paragraphs>670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바탕</vt:lpstr>
      <vt:lpstr>Arial</vt:lpstr>
      <vt:lpstr>Calibri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김다은</dc:creator>
  <dc:description/>
  <cp:lastModifiedBy>김 성수</cp:lastModifiedBy>
  <cp:revision>332</cp:revision>
  <dcterms:created xsi:type="dcterms:W3CDTF">2014-04-29T00:37:20Z</dcterms:created>
  <dcterms:modified xsi:type="dcterms:W3CDTF">2022-05-09T12:52:53Z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13</vt:i4>
  </property>
</Properties>
</file>